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5080" y="11430"/>
            <a:ext cx="12184380" cy="5486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11002645" y="0"/>
            <a:ext cx="1186815" cy="56007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8415" y="78740"/>
            <a:ext cx="2756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</a:rPr>
              <a:t>Northeastern University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2477770" y="1002665"/>
            <a:ext cx="72358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400"/>
              <a:t>INFO 7390 Final Project</a:t>
            </a:r>
            <a:endParaRPr lang="en-US" sz="2400"/>
          </a:p>
          <a:p>
            <a:pPr algn="ctr"/>
            <a:r>
              <a:rPr lang="en-US" sz="2400"/>
              <a:t>Mural Inpainting</a:t>
            </a:r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640" y="2008505"/>
            <a:ext cx="3163570" cy="46081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270" y="2086610"/>
            <a:ext cx="5564505" cy="445198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8415" y="3814445"/>
            <a:ext cx="22059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400"/>
              <a:t>Most of the dataset are nature photo</a:t>
            </a:r>
            <a:endParaRPr lang="en-US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5080" y="11430"/>
            <a:ext cx="12184380" cy="5486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11002645" y="0"/>
            <a:ext cx="1186815" cy="56007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8415" y="78740"/>
            <a:ext cx="2756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</a:rPr>
              <a:t>Northeastern University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655955" y="627380"/>
            <a:ext cx="108521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2400"/>
              <a:t>PRN: progressive reasoning network and its image completion applications</a:t>
            </a:r>
            <a:r>
              <a:rPr lang="en-US" sz="2400"/>
              <a:t> </a:t>
            </a:r>
            <a:br>
              <a:rPr lang="en-US" sz="2400"/>
            </a:br>
            <a:r>
              <a:rPr lang="en-US" altLang="en-US" sz="2400"/>
              <a:t>https://www.nature.com/articles/s41598-024-72368-1</a:t>
            </a:r>
            <a:endParaRPr lang="en-US" alt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05" y="1614170"/>
            <a:ext cx="7449185" cy="1873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05" y="3572510"/>
            <a:ext cx="4646930" cy="3118485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5917565" y="4221480"/>
            <a:ext cx="14782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PSNR: 15.358</a:t>
            </a:r>
            <a:endParaRPr lang="en-US" altLang="en-US"/>
          </a:p>
          <a:p>
            <a:r>
              <a:rPr lang="en-US" altLang="en-US"/>
              <a:t>SSIM: 0.456</a:t>
            </a:r>
            <a:endParaRPr lang="en-US" altLang="en-US"/>
          </a:p>
          <a:p>
            <a:r>
              <a:rPr lang="en-US" altLang="en-US"/>
              <a:t>LPIPS: 0.513</a:t>
            </a:r>
            <a:endParaRPr lang="en-US" alt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rcRect t="51072" r="-1009"/>
          <a:stretch>
            <a:fillRect/>
          </a:stretch>
        </p:blipFill>
        <p:spPr>
          <a:xfrm>
            <a:off x="5098415" y="5797550"/>
            <a:ext cx="6290945" cy="3187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0760" y="1457325"/>
            <a:ext cx="2714625" cy="40989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5080" y="11430"/>
            <a:ext cx="12184380" cy="5486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11002645" y="0"/>
            <a:ext cx="1186815" cy="56007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8415" y="78740"/>
            <a:ext cx="2756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</a:rPr>
              <a:t>Northeastern University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516890" y="951230"/>
            <a:ext cx="108521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2400"/>
              <a:t>Conclusion</a:t>
            </a:r>
            <a:endParaRPr lang="en-US" altLang="en-US" sz="2400"/>
          </a:p>
        </p:txBody>
      </p:sp>
      <p:sp>
        <p:nvSpPr>
          <p:cNvPr id="2" name="Text Box 1"/>
          <p:cNvSpPr txBox="1"/>
          <p:nvPr/>
        </p:nvSpPr>
        <p:spPr>
          <a:xfrm>
            <a:off x="1762760" y="2414270"/>
            <a:ext cx="895858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Partial_conv offers the simplest approach</a:t>
            </a:r>
            <a:endParaRPr lang="en-US" altLang="en-US"/>
          </a:p>
          <a:p>
            <a:r>
              <a:rPr lang="en-US" altLang="en-US"/>
              <a:t>MADF balances complexity with effectiveness</a:t>
            </a:r>
            <a:endParaRPr lang="en-US" altLang="en-US"/>
          </a:p>
          <a:p>
            <a:r>
              <a:rPr lang="en-US" altLang="en-US"/>
              <a:t>PRN provides the most sophisticated but computationally intensive solution.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Task Suitability: </a:t>
            </a:r>
            <a:endParaRPr lang="en-US" altLang="en-US"/>
          </a:p>
          <a:p>
            <a:r>
              <a:rPr lang="en-US" altLang="en-US"/>
              <a:t>MADF </a:t>
            </a:r>
            <a:r>
              <a:rPr lang="en-US" altLang="en-US">
                <a:sym typeface="+mn-ea"/>
              </a:rPr>
              <a:t>works well for general inpainting</a:t>
            </a:r>
            <a:endParaRPr lang="en-US" altLang="en-US">
              <a:sym typeface="+mn-ea"/>
            </a:endParaRPr>
          </a:p>
          <a:p>
            <a:r>
              <a:rPr lang="en-US" altLang="en-US"/>
              <a:t>PRN is ideal for painting recovery or cultural heritage preservation.</a:t>
            </a:r>
            <a:endParaRPr lang="en-US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5080" y="11430"/>
            <a:ext cx="12184380" cy="5486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11002645" y="0"/>
            <a:ext cx="1186815" cy="56007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8415" y="78740"/>
            <a:ext cx="2756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</a:rPr>
              <a:t>Northeastern University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2576195" y="6304915"/>
            <a:ext cx="7235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2400"/>
              <a:t>https://arxiv.org/html/2211.06649v2</a:t>
            </a:r>
            <a:endParaRPr lang="en-US" altLang="en-US" sz="2400"/>
          </a:p>
        </p:txBody>
      </p:sp>
      <p:sp>
        <p:nvSpPr>
          <p:cNvPr id="2" name="Text Box 1"/>
          <p:cNvSpPr txBox="1"/>
          <p:nvPr/>
        </p:nvSpPr>
        <p:spPr>
          <a:xfrm>
            <a:off x="2299335" y="837565"/>
            <a:ext cx="72358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2400"/>
              <a:t>DhMurals1714, a dataset published in research on line drawing guided progressive inpainting of mural damage </a:t>
            </a:r>
            <a:endParaRPr lang="en-US" altLang="en-US" sz="2400"/>
          </a:p>
        </p:txBody>
      </p:sp>
      <p:sp>
        <p:nvSpPr>
          <p:cNvPr id="10" name="Text Box 9"/>
          <p:cNvSpPr txBox="1"/>
          <p:nvPr/>
        </p:nvSpPr>
        <p:spPr>
          <a:xfrm>
            <a:off x="6422390" y="1864360"/>
            <a:ext cx="5365115" cy="4298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 sz="2400"/>
              <a:t>Train images: 1564</a:t>
            </a:r>
            <a:endParaRPr lang="en-US" altLang="en-US" sz="2400"/>
          </a:p>
          <a:p>
            <a:pPr algn="ctr"/>
            <a:endParaRPr lang="en-US" altLang="en-US" sz="2400"/>
          </a:p>
          <a:p>
            <a:pPr algn="ctr"/>
            <a:r>
              <a:rPr lang="en-US" altLang="en-US" sz="2400"/>
              <a:t>Valid images : 100</a:t>
            </a:r>
            <a:endParaRPr lang="en-US" altLang="en-US" sz="2400"/>
          </a:p>
          <a:p>
            <a:pPr algn="ctr"/>
            <a:endParaRPr lang="en-US" altLang="en-US" sz="2400"/>
          </a:p>
          <a:p>
            <a:pPr algn="ctr"/>
            <a:r>
              <a:rPr lang="en-US" altLang="en-US" sz="2400"/>
              <a:t>Test images : 50</a:t>
            </a:r>
            <a:endParaRPr lang="en-US" altLang="en-US" sz="2400"/>
          </a:p>
          <a:p>
            <a:pPr algn="ctr"/>
            <a:endParaRPr lang="en-US" altLang="en-US" sz="2400"/>
          </a:p>
          <a:p>
            <a:pPr algn="ctr"/>
            <a:r>
              <a:rPr lang="en-US" altLang="en-US" sz="2400"/>
              <a:t>Randomly generated masks</a:t>
            </a:r>
            <a:endParaRPr lang="en-US" altLang="en-US" sz="2400"/>
          </a:p>
          <a:p>
            <a:pPr algn="ctr"/>
            <a:r>
              <a:rPr lang="en-US" altLang="en-US" sz="2400"/>
              <a:t>ratio : (0.2, 0.3]</a:t>
            </a:r>
            <a:endParaRPr lang="en-US" altLang="en-US" sz="2400"/>
          </a:p>
          <a:p>
            <a:pPr algn="ctr"/>
            <a:endParaRPr lang="en-US" altLang="en-US" sz="2400"/>
          </a:p>
          <a:p>
            <a:pPr algn="ctr"/>
            <a:r>
              <a:rPr lang="en-US" altLang="en-US" sz="2400"/>
              <a:t>image size(resized) : (256, 256)</a:t>
            </a:r>
            <a:endParaRPr lang="en-US" altLang="en-US" sz="24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2212975"/>
            <a:ext cx="6363335" cy="34048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5080" y="11430"/>
            <a:ext cx="12184380" cy="5486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11002645" y="0"/>
            <a:ext cx="1186815" cy="56007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8415" y="78740"/>
            <a:ext cx="2756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</a:rPr>
              <a:t>Northeastern University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2477770" y="891540"/>
            <a:ext cx="7235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400"/>
              <a:t>Metrics for performance evaluation </a:t>
            </a:r>
            <a:endParaRPr lang="en-US" sz="24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25" y="1569720"/>
            <a:ext cx="4368800" cy="1968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3801110"/>
            <a:ext cx="4083050" cy="25717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235" y="1506220"/>
            <a:ext cx="4552950" cy="200025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5309235" y="3571875"/>
            <a:ext cx="626745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SSIM </a:t>
            </a:r>
            <a:r>
              <a:rPr lang="en-US" altLang="en-US">
                <a:sym typeface="+mn-ea"/>
              </a:rPr>
              <a:t>measures</a:t>
            </a:r>
            <a:r>
              <a:rPr lang="en-US" altLang="en-US"/>
              <a:t> the perceived quality of images by comparing structural information</a:t>
            </a:r>
            <a:endParaRPr lang="en-US" altLang="en-US"/>
          </a:p>
          <a:p>
            <a:r>
              <a:rPr lang="en-US" altLang="en-US"/>
              <a:t>(Higher values are better)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PSNR measures the ratio between the maximum possible power of a signal and the power of corrupting noise.</a:t>
            </a:r>
            <a:endParaRPr lang="en-US" altLang="en-US"/>
          </a:p>
          <a:p>
            <a:r>
              <a:rPr lang="en-US" altLang="en-US">
                <a:sym typeface="+mn-ea"/>
              </a:rPr>
              <a:t>(Higher values are better)</a:t>
            </a:r>
            <a:endParaRPr lang="en-US" altLang="en-US">
              <a:sym typeface="+mn-ea"/>
            </a:endParaRPr>
          </a:p>
          <a:p>
            <a:endParaRPr lang="en-US" altLang="en-US"/>
          </a:p>
          <a:p>
            <a:r>
              <a:rPr lang="en-US" altLang="en-US"/>
              <a:t>LPIPS uses deep neural networks to measure perceptual similarity </a:t>
            </a:r>
            <a:endParaRPr lang="en-US" altLang="en-US"/>
          </a:p>
          <a:p>
            <a:r>
              <a:rPr lang="en-US" altLang="en-US">
                <a:sym typeface="+mn-ea"/>
              </a:rPr>
              <a:t>(Lower values are better)</a:t>
            </a:r>
            <a:endParaRPr lang="en-US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5080" y="11430"/>
            <a:ext cx="12184380" cy="5486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11002645" y="0"/>
            <a:ext cx="1186815" cy="56007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8415" y="78740"/>
            <a:ext cx="2756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</a:rPr>
              <a:t>Northeastern University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2410460" y="667385"/>
            <a:ext cx="72358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400"/>
              <a:t>Base model: </a:t>
            </a:r>
            <a:r>
              <a:rPr lang="en-US" altLang="en-US" sz="2400"/>
              <a:t>Partial Convolution</a:t>
            </a:r>
            <a:r>
              <a:rPr lang="en-US" sz="2400"/>
              <a:t> </a:t>
            </a:r>
            <a:br>
              <a:rPr lang="en-US" sz="2400"/>
            </a:br>
            <a:r>
              <a:rPr lang="en-US" altLang="en-US" sz="2400"/>
              <a:t>https://arxiv.org/abs/1804.07723</a:t>
            </a:r>
            <a:endParaRPr lang="en-US" altLang="en-US" sz="2400"/>
          </a:p>
        </p:txBody>
      </p:sp>
      <p:sp>
        <p:nvSpPr>
          <p:cNvPr id="2" name="Text Box 1"/>
          <p:cNvSpPr txBox="1"/>
          <p:nvPr/>
        </p:nvSpPr>
        <p:spPr>
          <a:xfrm>
            <a:off x="6960235" y="1605280"/>
            <a:ext cx="4547870" cy="11836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/>
              <a:t>Standard convolutions treat all pixels equally</a:t>
            </a:r>
            <a:endParaRPr lang="en-US" altLang="en-US"/>
          </a:p>
          <a:p>
            <a:pPr algn="ctr"/>
            <a:endParaRPr lang="en-US" altLang="en-US"/>
          </a:p>
          <a:p>
            <a:pPr algn="ctr"/>
            <a:r>
              <a:rPr lang="en-US" altLang="en-US"/>
              <a:t>Partial convolutions are designed to handle missing data by considering only valid pixels.</a:t>
            </a:r>
            <a:r>
              <a:rPr lang="en-US"/>
              <a:t> 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370" y="3042285"/>
            <a:ext cx="3535045" cy="22656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rcRect t="3424" r="-148"/>
          <a:stretch>
            <a:fillRect/>
          </a:stretch>
        </p:blipFill>
        <p:spPr>
          <a:xfrm>
            <a:off x="297180" y="2911475"/>
            <a:ext cx="6029960" cy="354647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67360" y="1494155"/>
            <a:ext cx="5789930" cy="11836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/>
              <a:t>Encoder (partialconvolutions)</a:t>
            </a:r>
            <a:endParaRPr lang="en-US" altLang="en-US"/>
          </a:p>
          <a:p>
            <a:pPr algn="ctr"/>
            <a:r>
              <a:rPr lang="en-US" altLang="en-US"/>
              <a:t>Channels:(3→64→128→256)</a:t>
            </a:r>
            <a:endParaRPr lang="en-US" altLang="en-US"/>
          </a:p>
          <a:p>
            <a:pPr algn="ctr"/>
            <a:r>
              <a:rPr lang="en-US" altLang="en-US"/>
              <a:t>Decoder (transposed convolutions)</a:t>
            </a:r>
            <a:endParaRPr lang="en-US" altLang="en-US"/>
          </a:p>
          <a:p>
            <a:pPr algn="ctr"/>
            <a:r>
              <a:rPr lang="en-US" altLang="en-US">
                <a:sym typeface="+mn-ea"/>
              </a:rPr>
              <a:t>Channels:</a:t>
            </a:r>
            <a:r>
              <a:rPr lang="en-US" altLang="en-US"/>
              <a:t>(256→128→64→3)</a:t>
            </a:r>
            <a:endParaRPr lang="en-US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7126605" y="5441950"/>
            <a:ext cx="4547870" cy="11836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/>
              <a:t>loss = </a:t>
            </a:r>
            <a:r>
              <a:rPr lang="en-US" altLang="en-US">
                <a:sym typeface="+mn-ea"/>
              </a:rPr>
              <a:t>valid</a:t>
            </a:r>
            <a:r>
              <a:rPr lang="en-US" altLang="en-US"/>
              <a:t>_loss + hole_loss</a:t>
            </a:r>
            <a:endParaRPr lang="en-US" altLang="en-US"/>
          </a:p>
          <a:p>
            <a:pPr algn="ctr"/>
            <a:r>
              <a:rPr lang="en-US" altLang="en-US"/>
              <a:t>hole_loss = criterion(fake_B * (1 - masks), images * (1 - masks))</a:t>
            </a:r>
            <a:endParaRPr lang="en-US" altLang="en-US"/>
          </a:p>
          <a:p>
            <a:pPr algn="ctr"/>
            <a:r>
              <a:rPr lang="en-US" altLang="en-US">
                <a:sym typeface="+mn-ea"/>
              </a:rPr>
              <a:t>valid</a:t>
            </a:r>
            <a:r>
              <a:rPr lang="en-US" altLang="en-US"/>
              <a:t>_loss = criterion(fake_B, images)</a:t>
            </a:r>
            <a:r>
              <a:rPr lang="en-US"/>
              <a:t> 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5080" y="11430"/>
            <a:ext cx="12184380" cy="5486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11002645" y="0"/>
            <a:ext cx="1186815" cy="56007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8415" y="78740"/>
            <a:ext cx="2756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</a:rPr>
              <a:t>Northeastern University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655955" y="627380"/>
            <a:ext cx="108521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400"/>
              <a:t>MADF:</a:t>
            </a:r>
            <a:r>
              <a:rPr lang="en-US" altLang="en-US" sz="2400"/>
              <a:t>Image Inpainting by End-to-End Cascaded Refinement with Mask Awareness</a:t>
            </a:r>
            <a:r>
              <a:rPr lang="en-US" sz="2400"/>
              <a:t> </a:t>
            </a:r>
            <a:endParaRPr lang="en-US" sz="2400"/>
          </a:p>
          <a:p>
            <a:pPr algn="ctr"/>
            <a:r>
              <a:rPr lang="en-US" sz="2400"/>
              <a:t>7th performance in Place2 benchmark</a:t>
            </a:r>
            <a:br>
              <a:rPr lang="en-US" sz="2400"/>
            </a:br>
            <a:r>
              <a:rPr lang="en-US" altLang="en-US" sz="2400"/>
              <a:t>https://arxiv.org/abs/2104.13743</a:t>
            </a:r>
            <a:endParaRPr lang="en-US" altLang="en-US" sz="2400"/>
          </a:p>
        </p:txBody>
      </p:sp>
      <p:sp>
        <p:nvSpPr>
          <p:cNvPr id="2" name="Text Box 1"/>
          <p:cNvSpPr txBox="1"/>
          <p:nvPr/>
        </p:nvSpPr>
        <p:spPr>
          <a:xfrm>
            <a:off x="6397625" y="1953895"/>
            <a:ext cx="5227320" cy="39789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/>
              <a:t>Encoder with MADF: A specialized module generates dynamically unique convolution kernels based on mask patterns</a:t>
            </a:r>
            <a:endParaRPr lang="en-US" altLang="en-US"/>
          </a:p>
          <a:p>
            <a:pPr algn="ctr"/>
            <a:r>
              <a:rPr lang="en-US" altLang="en-US"/>
              <a:t>Decoder consists of two parts: a recovery decoder and refinement decoders.</a:t>
            </a:r>
            <a:endParaRPr lang="en-US" altLang="en-US"/>
          </a:p>
          <a:p>
            <a:pPr algn="ctr"/>
            <a:endParaRPr lang="en-US" altLang="en-US"/>
          </a:p>
          <a:p>
            <a:pPr algn="ctr"/>
            <a:endParaRPr lang="en-US" altLang="en-US"/>
          </a:p>
          <a:p>
            <a:pPr algn="ctr"/>
            <a:r>
              <a:rPr lang="en-US" altLang="en-US"/>
              <a:t>L_total = L1 + 0.05L_perc + 120L_style + 0.1L_tv, where L1 = L_valid + 6L_hole</a:t>
            </a:r>
            <a:endParaRPr lang="en-US" altLang="en-US"/>
          </a:p>
          <a:p>
            <a:pPr algn="ctr"/>
            <a:endParaRPr lang="en-US" altLang="en-US"/>
          </a:p>
          <a:p>
            <a:pPr algn="ctr"/>
            <a:r>
              <a:rPr lang="en-US" altLang="en-US"/>
              <a:t>L_perc is the perceptual loss using VGG features</a:t>
            </a:r>
            <a:endParaRPr lang="en-US" altLang="en-US"/>
          </a:p>
          <a:p>
            <a:pPr algn="ctr"/>
            <a:r>
              <a:rPr lang="en-US" altLang="en-US"/>
              <a:t>L_style is the style loss using VGG features</a:t>
            </a:r>
            <a:endParaRPr lang="en-US" altLang="en-US"/>
          </a:p>
          <a:p>
            <a:pPr algn="ctr"/>
            <a:r>
              <a:rPr lang="en-US" altLang="en-US"/>
              <a:t>L_tv is the total variation loss that promotes smoothness in the inpainted regions.</a:t>
            </a:r>
            <a:endParaRPr lang="en-US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15" y="2001520"/>
            <a:ext cx="6068060" cy="37858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5080" y="11430"/>
            <a:ext cx="12184380" cy="5486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11002645" y="0"/>
            <a:ext cx="1186815" cy="56007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8415" y="78740"/>
            <a:ext cx="2756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</a:rPr>
              <a:t>Northeastern University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655955" y="627380"/>
            <a:ext cx="108521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400"/>
              <a:t>MADF:</a:t>
            </a:r>
            <a:r>
              <a:rPr lang="en-US" altLang="en-US" sz="2400"/>
              <a:t>Image Inpainting by End-to-End Cascaded Refinement with Mask Awareness</a:t>
            </a:r>
            <a:r>
              <a:rPr lang="en-US" sz="2400"/>
              <a:t> </a:t>
            </a:r>
            <a:br>
              <a:rPr lang="en-US" sz="2400"/>
            </a:br>
            <a:r>
              <a:rPr lang="en-US" altLang="en-US" sz="2400"/>
              <a:t>https://arxiv.org/abs/2104.13743</a:t>
            </a:r>
            <a:endParaRPr lang="en-US" alt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30" y="1492885"/>
            <a:ext cx="4624070" cy="36995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215" y="4866640"/>
            <a:ext cx="5086350" cy="16338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720" y="1433830"/>
            <a:ext cx="5114925" cy="3331845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791210" y="5353685"/>
            <a:ext cx="44875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Best epoch: 26</a:t>
            </a:r>
            <a:endParaRPr lang="en-US"/>
          </a:p>
          <a:p>
            <a:r>
              <a:rPr lang="en-US"/>
              <a:t>SSIM: 0.875</a:t>
            </a:r>
            <a:endParaRPr lang="en-US"/>
          </a:p>
          <a:p>
            <a:r>
              <a:rPr lang="en-US"/>
              <a:t>PSNR: 24.075</a:t>
            </a:r>
            <a:endParaRPr lang="en-US"/>
          </a:p>
          <a:p>
            <a:r>
              <a:rPr lang="en-US"/>
              <a:t>LPIPS: 0.103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5080" y="11430"/>
            <a:ext cx="12184380" cy="5486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11002645" y="0"/>
            <a:ext cx="1186815" cy="56007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8415" y="78740"/>
            <a:ext cx="2756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</a:rPr>
              <a:t>Northeastern University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655955" y="627380"/>
            <a:ext cx="108521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2400"/>
              <a:t>PRN: progressive reasoning network and its image completion applications</a:t>
            </a:r>
            <a:r>
              <a:rPr lang="en-US" sz="2400"/>
              <a:t> </a:t>
            </a:r>
            <a:br>
              <a:rPr lang="en-US" sz="2400"/>
            </a:br>
            <a:r>
              <a:rPr lang="en-US" altLang="en-US" sz="2400"/>
              <a:t>https://www.nature.com/articles/s41598-024-72368-1</a:t>
            </a:r>
            <a:endParaRPr lang="en-US" altLang="en-US" sz="24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55" y="1661160"/>
            <a:ext cx="5652770" cy="474980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751320" y="2632075"/>
            <a:ext cx="467804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PRN integrates the mural creation process (from sketch to coloring) into a deep learning model for the first time. This approach enhances the artistic coherence of restoration results by restoring luminance, sketch outlines, and colors in separate stages.</a:t>
            </a:r>
            <a:endParaRPr lang="en-US" altLang="en-US"/>
          </a:p>
          <a:p>
            <a:endParaRPr lang="en-US" altLang="en-US"/>
          </a:p>
          <a:p>
            <a:r>
              <a:rPr lang="en-US" altLang="en-US">
                <a:sym typeface="+mn-ea"/>
              </a:rPr>
              <a:t>L_total = L1 + 0.05L_perc + 120L_style + 0.1L_tv, where L1 = L_valid + 6L_hole</a:t>
            </a:r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5080" y="11430"/>
            <a:ext cx="12184380" cy="5486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11002645" y="0"/>
            <a:ext cx="1186815" cy="56007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8415" y="78740"/>
            <a:ext cx="2756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</a:rPr>
              <a:t>Northeastern University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655955" y="627380"/>
            <a:ext cx="108521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2400"/>
              <a:t>PRN: progressive reasoning network and its image completion applications</a:t>
            </a:r>
            <a:r>
              <a:rPr lang="en-US" sz="2400"/>
              <a:t> </a:t>
            </a:r>
            <a:br>
              <a:rPr lang="en-US" sz="2400"/>
            </a:br>
            <a:r>
              <a:rPr lang="en-US" altLang="en-US" sz="2400"/>
              <a:t>https://www.nature.com/articles/s41598-024-72368-1</a:t>
            </a:r>
            <a:endParaRPr lang="en-US" alt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35" y="1741170"/>
            <a:ext cx="4712970" cy="47129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03450"/>
            <a:ext cx="5344795" cy="34880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5080" y="11430"/>
            <a:ext cx="12184380" cy="5486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11002645" y="0"/>
            <a:ext cx="1186815" cy="56007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8415" y="78740"/>
            <a:ext cx="2756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</a:rPr>
              <a:t>Northeastern University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655955" y="627380"/>
            <a:ext cx="108521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2400"/>
              <a:t>PRN: progressive reasoning network and its image completion applications</a:t>
            </a:r>
            <a:r>
              <a:rPr lang="en-US" sz="2400"/>
              <a:t> </a:t>
            </a:r>
            <a:br>
              <a:rPr lang="en-US" sz="2400"/>
            </a:br>
            <a:r>
              <a:rPr lang="en-US" altLang="en-US" sz="2400"/>
              <a:t>https://www.nature.com/articles/s41598-024-72368-1</a:t>
            </a:r>
            <a:endParaRPr lang="en-US" altLang="en-US" sz="24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25" y="1793240"/>
            <a:ext cx="4486275" cy="44862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165" y="2224405"/>
            <a:ext cx="5389245" cy="34766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3301</Words>
  <Application>WPS Slides</Application>
  <PresentationFormat>Widescreen</PresentationFormat>
  <Paragraphs>115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Arial</vt:lpstr>
      <vt:lpstr>宋体</vt:lpstr>
      <vt:lpstr>Wingdings</vt:lpstr>
      <vt:lpstr>Calibri Light</vt:lpstr>
      <vt:lpstr>Calibri</vt:lpstr>
      <vt:lpstr>微软雅黑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Jincheng Jiang</cp:lastModifiedBy>
  <cp:revision>27</cp:revision>
  <dcterms:created xsi:type="dcterms:W3CDTF">2025-04-12T00:50:08Z</dcterms:created>
  <dcterms:modified xsi:type="dcterms:W3CDTF">2025-04-12T03:22:30Z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2BD4C17B2F4D4908BF5FC6097E1C601B_12</vt:lpwstr>
  </property>
  <property fmtid="{D5CDD505-2E9C-101B-9397-08002B2CF9AE}" pid="3" name="KSOProductBuildVer">
    <vt:lpwstr>1033-12.2.0.20795</vt:lpwstr>
  </property>
</Properties>
</file>